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1EE1-7899-452A-B046-556FD067E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9EAA1C2D-CA29-46CD-B6C7-2229887E1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7C1EC2EE-2891-4F9C-97BC-28E7F1CD3DF2}"/>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A7838041-DE90-4CAC-BC38-0725816F159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322638C5-A084-4BD8-9046-7B04BCA6636D}"/>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489530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8415-4D92-43BF-A1DB-ED768DF782D2}"/>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390985B0-8090-4205-80E6-FA9D39197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8F45EF1-65D0-449C-B06E-F85388D65527}"/>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7928AC36-DB19-424A-8F59-B46090CF9D2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1253B13-69B9-48D9-BDC8-3F665C02FF26}"/>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1145999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C347D-FC90-43DD-B5FD-7B754B1C6B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BE96BF2B-A9D9-4879-BE69-F10B66F24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4D472F97-452D-4072-B96A-9CF936A088C7}"/>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813B14EB-DB77-4C15-9536-AAA56ED8ADC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5D0C996B-037F-498F-BCB1-6A579EFA3C4B}"/>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392545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80D6-A6D8-43BC-9A96-33E5D566493C}"/>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DB363FB3-9F2A-43AB-8F14-0B8B15625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890F92A6-FD4A-4410-A636-8CACC3F0E5EE}"/>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4514168E-892D-4CE4-860C-C7C1A17607F2}"/>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248534BB-022F-4D96-94BB-1F33227AA35D}"/>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80701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5889-71D4-4EAB-B73E-2F7B8B4C10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E64EEC0A-4010-40B4-8D8B-8BC0C1A715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CD32C-8D6E-47AD-AD82-494CAD87F493}"/>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3C9EA5FE-D0B5-42FD-A3B6-BA068614880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B54D905A-0783-4260-964B-6433B1E2F0C6}"/>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403553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DACB-867D-4295-8DA9-33B3CE5B2D8E}"/>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6E8F56D5-2D46-47F5-836C-AA0F22406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EDE88684-6EB1-45D7-B4A6-72441FE16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5DF8C24C-DB39-43FD-A56C-D550B6ABB171}"/>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6" name="Footer Placeholder 5">
            <a:extLst>
              <a:ext uri="{FF2B5EF4-FFF2-40B4-BE49-F238E27FC236}">
                <a16:creationId xmlns:a16="http://schemas.microsoft.com/office/drawing/2014/main" id="{E63E6C97-763A-4E63-AB29-651480BA569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0CFFAA2-7AB7-41C4-A79F-B01CEFB58A9E}"/>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157946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A201-8C4A-4CF0-9767-0883F1670E65}"/>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5873CCD1-C6DC-4334-A871-77D1E8870D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2708CB-286C-4B5D-9344-A37C306B0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AE37413F-BEB4-40BA-9458-B7E06FEDF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2417A-C35F-44B2-9E66-8C437E2E3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7B6A178A-E743-4BB6-8831-258A9CDE46E3}"/>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8" name="Footer Placeholder 7">
            <a:extLst>
              <a:ext uri="{FF2B5EF4-FFF2-40B4-BE49-F238E27FC236}">
                <a16:creationId xmlns:a16="http://schemas.microsoft.com/office/drawing/2014/main" id="{85E302DD-6315-4863-87A5-1729DE4E4EBC}"/>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857CB212-D013-42D0-8FFF-D68FD930F4E2}"/>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65100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B83A-B78D-49AE-8FD9-852408FDEE0C}"/>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6420D853-F59F-4FE3-B2AE-8EF0ED1650A8}"/>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4" name="Footer Placeholder 3">
            <a:extLst>
              <a:ext uri="{FF2B5EF4-FFF2-40B4-BE49-F238E27FC236}">
                <a16:creationId xmlns:a16="http://schemas.microsoft.com/office/drawing/2014/main" id="{59F415C9-FCFF-4CA2-B5AF-6E1EE90C549F}"/>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E6EAB12A-86F4-4D2C-9D12-BE5DA1048DC2}"/>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74413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13B18-317B-4093-8C9D-E58E38F3DB91}"/>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3" name="Footer Placeholder 2">
            <a:extLst>
              <a:ext uri="{FF2B5EF4-FFF2-40B4-BE49-F238E27FC236}">
                <a16:creationId xmlns:a16="http://schemas.microsoft.com/office/drawing/2014/main" id="{B51CA075-00CA-4FBD-AFCC-35E036EFDFBD}"/>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B355C07B-5E1F-4503-913F-C8B311BE3636}"/>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248460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BDA5-5049-47B3-B584-C406A295DC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07503099-C2D5-4181-94E4-B38A8EB71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B27DA928-9FC0-4C9E-A8EC-6AB28A450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76578-6218-40C4-954E-7A0D61D88C19}"/>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6" name="Footer Placeholder 5">
            <a:extLst>
              <a:ext uri="{FF2B5EF4-FFF2-40B4-BE49-F238E27FC236}">
                <a16:creationId xmlns:a16="http://schemas.microsoft.com/office/drawing/2014/main" id="{FEEE94BB-2E00-4009-8165-E9413E043358}"/>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5116EE8-5011-465E-A506-290AEEC3E7BB}"/>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342140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63FF-969B-4D78-9A7C-E9B33B0C3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E0051E88-5168-4E43-8EEF-B36C0FED8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5E8AD27C-F91B-41ED-A66B-9D4C8CA8C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30D40-A75C-4618-89AB-52CB39BCF15D}"/>
              </a:ext>
            </a:extLst>
          </p:cNvPr>
          <p:cNvSpPr>
            <a:spLocks noGrp="1"/>
          </p:cNvSpPr>
          <p:nvPr>
            <p:ph type="dt" sz="half" idx="10"/>
          </p:nvPr>
        </p:nvSpPr>
        <p:spPr/>
        <p:txBody>
          <a:bodyPr/>
          <a:lstStyle/>
          <a:p>
            <a:fld id="{5CC3BA5E-FC91-45CD-B9C8-E89B245F5D2A}" type="datetimeFigureOut">
              <a:rPr lang="fa-IR" smtClean="0"/>
              <a:t>21/01/1447</a:t>
            </a:fld>
            <a:endParaRPr lang="fa-IR"/>
          </a:p>
        </p:txBody>
      </p:sp>
      <p:sp>
        <p:nvSpPr>
          <p:cNvPr id="6" name="Footer Placeholder 5">
            <a:extLst>
              <a:ext uri="{FF2B5EF4-FFF2-40B4-BE49-F238E27FC236}">
                <a16:creationId xmlns:a16="http://schemas.microsoft.com/office/drawing/2014/main" id="{E6CF078A-81D3-4F80-A184-40D966CC8C3C}"/>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5688F73C-5BD5-4891-B543-858D0B06A841}"/>
              </a:ext>
            </a:extLst>
          </p:cNvPr>
          <p:cNvSpPr>
            <a:spLocks noGrp="1"/>
          </p:cNvSpPr>
          <p:nvPr>
            <p:ph type="sldNum" sz="quarter" idx="12"/>
          </p:nvPr>
        </p:nvSpPr>
        <p:spPr/>
        <p:txBody>
          <a:bodyPr/>
          <a:lstStyle/>
          <a:p>
            <a:fld id="{F1B0517F-0E9E-4491-9D51-B977589D2440}" type="slidenum">
              <a:rPr lang="fa-IR" smtClean="0"/>
              <a:t>‹#›</a:t>
            </a:fld>
            <a:endParaRPr lang="fa-IR"/>
          </a:p>
        </p:txBody>
      </p:sp>
    </p:spTree>
    <p:extLst>
      <p:ext uri="{BB962C8B-B14F-4D97-AF65-F5344CB8AC3E}">
        <p14:creationId xmlns:p14="http://schemas.microsoft.com/office/powerpoint/2010/main" val="215108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B2B572-18F1-45B2-AEAA-FC291C8D3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1DF84FA3-F72F-4335-8A8C-BDB4C1F0A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1F771D26-7E63-4C0D-A5CE-AF3B6437B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3BA5E-FC91-45CD-B9C8-E89B245F5D2A}" type="datetimeFigureOut">
              <a:rPr lang="fa-IR" smtClean="0"/>
              <a:t>21/01/1447</a:t>
            </a:fld>
            <a:endParaRPr lang="fa-IR"/>
          </a:p>
        </p:txBody>
      </p:sp>
      <p:sp>
        <p:nvSpPr>
          <p:cNvPr id="5" name="Footer Placeholder 4">
            <a:extLst>
              <a:ext uri="{FF2B5EF4-FFF2-40B4-BE49-F238E27FC236}">
                <a16:creationId xmlns:a16="http://schemas.microsoft.com/office/drawing/2014/main" id="{D35DC410-F357-4611-A8FD-34BA18090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F78DAD08-E311-4DF4-8AF5-8B631D776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0517F-0E9E-4491-9D51-B977589D2440}" type="slidenum">
              <a:rPr lang="fa-IR" smtClean="0"/>
              <a:t>‹#›</a:t>
            </a:fld>
            <a:endParaRPr lang="fa-IR"/>
          </a:p>
        </p:txBody>
      </p:sp>
    </p:spTree>
    <p:extLst>
      <p:ext uri="{BB962C8B-B14F-4D97-AF65-F5344CB8AC3E}">
        <p14:creationId xmlns:p14="http://schemas.microsoft.com/office/powerpoint/2010/main" val="2754573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C94B48-A203-4C96-B9C2-25088166D48A}"/>
              </a:ext>
            </a:extLst>
          </p:cNvPr>
          <p:cNvGrpSpPr/>
          <p:nvPr/>
        </p:nvGrpSpPr>
        <p:grpSpPr>
          <a:xfrm rot="10800000">
            <a:off x="0" y="-174813"/>
            <a:ext cx="12192002" cy="3832413"/>
            <a:chOff x="-2" y="2370143"/>
            <a:chExt cx="12192002" cy="4487857"/>
          </a:xfrm>
        </p:grpSpPr>
        <p:pic>
          <p:nvPicPr>
            <p:cNvPr id="13" name="Picture 12">
              <a:extLst>
                <a:ext uri="{FF2B5EF4-FFF2-40B4-BE49-F238E27FC236}">
                  <a16:creationId xmlns:a16="http://schemas.microsoft.com/office/drawing/2014/main" id="{5F951895-6EB6-4981-AB46-E2D06F4BF30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2716204">
              <a:off x="5269786" y="4609548"/>
              <a:ext cx="1845172" cy="1869995"/>
            </a:xfrm>
            <a:prstGeom prst="rect">
              <a:avLst/>
            </a:prstGeom>
          </p:spPr>
        </p:pic>
        <p:pic>
          <p:nvPicPr>
            <p:cNvPr id="14" name="Picture 13">
              <a:extLst>
                <a:ext uri="{FF2B5EF4-FFF2-40B4-BE49-F238E27FC236}">
                  <a16:creationId xmlns:a16="http://schemas.microsoft.com/office/drawing/2014/main" id="{7FDAA320-9233-4A12-AA36-5F6819706B4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2" y="2370143"/>
              <a:ext cx="5271248" cy="4487857"/>
            </a:xfrm>
            <a:prstGeom prst="rect">
              <a:avLst/>
            </a:prstGeom>
          </p:spPr>
        </p:pic>
        <p:pic>
          <p:nvPicPr>
            <p:cNvPr id="15" name="Picture 14">
              <a:extLst>
                <a:ext uri="{FF2B5EF4-FFF2-40B4-BE49-F238E27FC236}">
                  <a16:creationId xmlns:a16="http://schemas.microsoft.com/office/drawing/2014/main" id="{9C997F36-4E36-4986-A927-C982DB030F8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113494" y="2370143"/>
              <a:ext cx="5078506" cy="4487857"/>
            </a:xfrm>
            <a:prstGeom prst="rect">
              <a:avLst/>
            </a:prstGeom>
          </p:spPr>
        </p:pic>
      </p:grpSp>
      <p:grpSp>
        <p:nvGrpSpPr>
          <p:cNvPr id="11" name="Group 10">
            <a:extLst>
              <a:ext uri="{FF2B5EF4-FFF2-40B4-BE49-F238E27FC236}">
                <a16:creationId xmlns:a16="http://schemas.microsoft.com/office/drawing/2014/main" id="{8B923E7D-C21F-4677-872B-FF707F5CCFE5}"/>
              </a:ext>
            </a:extLst>
          </p:cNvPr>
          <p:cNvGrpSpPr/>
          <p:nvPr/>
        </p:nvGrpSpPr>
        <p:grpSpPr>
          <a:xfrm>
            <a:off x="0" y="3479596"/>
            <a:ext cx="12192002" cy="3469341"/>
            <a:chOff x="-2" y="2370143"/>
            <a:chExt cx="12192002" cy="4487857"/>
          </a:xfrm>
        </p:grpSpPr>
        <p:pic>
          <p:nvPicPr>
            <p:cNvPr id="10" name="Picture 9">
              <a:extLst>
                <a:ext uri="{FF2B5EF4-FFF2-40B4-BE49-F238E27FC236}">
                  <a16:creationId xmlns:a16="http://schemas.microsoft.com/office/drawing/2014/main" id="{0AB0843E-CBF9-45C4-B28F-EA2E6C74E39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2716204">
              <a:off x="5269786" y="4609548"/>
              <a:ext cx="1845172" cy="1869995"/>
            </a:xfrm>
            <a:prstGeom prst="rect">
              <a:avLst/>
            </a:prstGeom>
          </p:spPr>
        </p:pic>
        <p:pic>
          <p:nvPicPr>
            <p:cNvPr id="9" name="Picture 8">
              <a:extLst>
                <a:ext uri="{FF2B5EF4-FFF2-40B4-BE49-F238E27FC236}">
                  <a16:creationId xmlns:a16="http://schemas.microsoft.com/office/drawing/2014/main" id="{8672EC00-BDA9-4FA7-8E8E-40EAEA7DAA6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2" y="2370143"/>
              <a:ext cx="5271248" cy="4487857"/>
            </a:xfrm>
            <a:prstGeom prst="rect">
              <a:avLst/>
            </a:prstGeom>
          </p:spPr>
        </p:pic>
        <p:pic>
          <p:nvPicPr>
            <p:cNvPr id="8" name="Picture 7">
              <a:extLst>
                <a:ext uri="{FF2B5EF4-FFF2-40B4-BE49-F238E27FC236}">
                  <a16:creationId xmlns:a16="http://schemas.microsoft.com/office/drawing/2014/main" id="{C4601872-0C1D-465D-AC38-30D56E2270A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113494" y="2370143"/>
              <a:ext cx="5078506" cy="4487857"/>
            </a:xfrm>
            <a:prstGeom prst="rect">
              <a:avLst/>
            </a:prstGeom>
          </p:spPr>
        </p:pic>
      </p:grpSp>
      <p:sp>
        <p:nvSpPr>
          <p:cNvPr id="4" name="Rectangle 3">
            <a:extLst>
              <a:ext uri="{FF2B5EF4-FFF2-40B4-BE49-F238E27FC236}">
                <a16:creationId xmlns:a16="http://schemas.microsoft.com/office/drawing/2014/main" id="{8FB3EFA1-B5EA-41B0-AC12-51DF2FB90668}"/>
              </a:ext>
            </a:extLst>
          </p:cNvPr>
          <p:cNvSpPr/>
          <p:nvPr/>
        </p:nvSpPr>
        <p:spPr>
          <a:xfrm>
            <a:off x="2307945" y="2637713"/>
            <a:ext cx="7576113" cy="923330"/>
          </a:xfrm>
          <a:prstGeom prst="rect">
            <a:avLst/>
          </a:prstGeom>
          <a:noFill/>
        </p:spPr>
        <p:txBody>
          <a:bodyPr wrap="none" lIns="91440" tIns="45720" rIns="91440" bIns="45720">
            <a:spAutoFit/>
          </a:bodyPr>
          <a:lstStyle/>
          <a:p>
            <a:pPr algn="ctr"/>
            <a:r>
              <a:rPr lang="fa-IR" sz="54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blurRad="60007" dist="310007" dir="7680000" sy="30000" kx="1300200" algn="ctr" rotWithShape="0">
                    <a:prstClr val="black">
                      <a:alpha val="32000"/>
                    </a:prstClr>
                  </a:outerShdw>
                </a:effectLst>
              </a:rPr>
              <a:t>آشنایی با سامانه نظام پیشنهادات</a:t>
            </a:r>
          </a:p>
        </p:txBody>
      </p:sp>
      <p:pic>
        <p:nvPicPr>
          <p:cNvPr id="17" name="Picture 16">
            <a:extLst>
              <a:ext uri="{FF2B5EF4-FFF2-40B4-BE49-F238E27FC236}">
                <a16:creationId xmlns:a16="http://schemas.microsoft.com/office/drawing/2014/main" id="{1630B924-B5A9-46A7-A3CE-039814B8B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191" y="724515"/>
            <a:ext cx="1994644" cy="1994644"/>
          </a:xfrm>
          <a:prstGeom prst="rect">
            <a:avLst/>
          </a:prstGeom>
        </p:spPr>
      </p:pic>
      <p:grpSp>
        <p:nvGrpSpPr>
          <p:cNvPr id="22" name="Group 21">
            <a:extLst>
              <a:ext uri="{FF2B5EF4-FFF2-40B4-BE49-F238E27FC236}">
                <a16:creationId xmlns:a16="http://schemas.microsoft.com/office/drawing/2014/main" id="{E86FBAAE-8EAC-4CFE-96B6-34292771982D}"/>
              </a:ext>
            </a:extLst>
          </p:cNvPr>
          <p:cNvGrpSpPr/>
          <p:nvPr/>
        </p:nvGrpSpPr>
        <p:grpSpPr>
          <a:xfrm>
            <a:off x="2619934" y="3701016"/>
            <a:ext cx="6952132" cy="1711826"/>
            <a:chOff x="2635621" y="3561043"/>
            <a:chExt cx="6920757" cy="1970642"/>
          </a:xfrm>
        </p:grpSpPr>
        <p:pic>
          <p:nvPicPr>
            <p:cNvPr id="21" name="Picture 20">
              <a:extLst>
                <a:ext uri="{FF2B5EF4-FFF2-40B4-BE49-F238E27FC236}">
                  <a16:creationId xmlns:a16="http://schemas.microsoft.com/office/drawing/2014/main" id="{3D589B39-960E-46CA-80BA-A0113ECF3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5621" y="3788629"/>
              <a:ext cx="6548719" cy="1743056"/>
            </a:xfrm>
            <a:prstGeom prst="rect">
              <a:avLst/>
            </a:prstGeom>
            <a:ln>
              <a:noFill/>
            </a:ln>
            <a:effectLst>
              <a:softEdge rad="112500"/>
            </a:effectLst>
          </p:spPr>
        </p:pic>
        <p:pic>
          <p:nvPicPr>
            <p:cNvPr id="19" name="Picture 18">
              <a:extLst>
                <a:ext uri="{FF2B5EF4-FFF2-40B4-BE49-F238E27FC236}">
                  <a16:creationId xmlns:a16="http://schemas.microsoft.com/office/drawing/2014/main" id="{3091BE1D-5843-44EC-9938-54A0DDA9F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4230" y="3561043"/>
              <a:ext cx="2212148" cy="1970642"/>
            </a:xfrm>
            <a:prstGeom prst="rect">
              <a:avLst/>
            </a:prstGeom>
            <a:ln>
              <a:noFill/>
            </a:ln>
            <a:effectLst>
              <a:softEdge rad="112500"/>
            </a:effectLst>
          </p:spPr>
        </p:pic>
      </p:grpSp>
    </p:spTree>
    <p:extLst>
      <p:ext uri="{BB962C8B-B14F-4D97-AF65-F5344CB8AC3E}">
        <p14:creationId xmlns:p14="http://schemas.microsoft.com/office/powerpoint/2010/main" val="197927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789B5F7-C49B-4561-B25E-B1AB5FB2B366}"/>
              </a:ext>
            </a:extLst>
          </p:cNvPr>
          <p:cNvGrpSpPr/>
          <p:nvPr/>
        </p:nvGrpSpPr>
        <p:grpSpPr>
          <a:xfrm>
            <a:off x="-3" y="-39310"/>
            <a:ext cx="12192002" cy="6916965"/>
            <a:chOff x="-3" y="-39310"/>
            <a:chExt cx="12192002" cy="6916965"/>
          </a:xfrm>
        </p:grpSpPr>
        <p:pic>
          <p:nvPicPr>
            <p:cNvPr id="5" name="Picture 4">
              <a:extLst>
                <a:ext uri="{FF2B5EF4-FFF2-40B4-BE49-F238E27FC236}">
                  <a16:creationId xmlns:a16="http://schemas.microsoft.com/office/drawing/2014/main" id="{76A66E35-9796-4654-BCE9-7007602EFC3C}"/>
                </a:ext>
              </a:extLst>
            </p:cNvPr>
            <p:cNvPicPr>
              <a:picLocks noChangeAspect="1"/>
            </p:cNvPicPr>
            <p:nvPr/>
          </p:nvPicPr>
          <p:blipFill rotWithShape="1">
            <a:blip r:embed="rId2">
              <a:extLst>
                <a:ext uri="{28A0092B-C50C-407E-A947-70E740481C1C}">
                  <a14:useLocalDpi xmlns:a14="http://schemas.microsoft.com/office/drawing/2010/main" val="0"/>
                </a:ext>
              </a:extLst>
            </a:blip>
            <a:srcRect r="39740"/>
            <a:stretch/>
          </p:blipFill>
          <p:spPr>
            <a:xfrm>
              <a:off x="-3" y="-39310"/>
              <a:ext cx="6239435" cy="6897310"/>
            </a:xfrm>
            <a:prstGeom prst="rect">
              <a:avLst/>
            </a:prstGeom>
          </p:spPr>
        </p:pic>
        <p:pic>
          <p:nvPicPr>
            <p:cNvPr id="6" name="Picture 5">
              <a:extLst>
                <a:ext uri="{FF2B5EF4-FFF2-40B4-BE49-F238E27FC236}">
                  <a16:creationId xmlns:a16="http://schemas.microsoft.com/office/drawing/2014/main" id="{E84B1D4B-FF3A-4FAD-A302-D0A5B9FF2A44}"/>
                </a:ext>
              </a:extLst>
            </p:cNvPr>
            <p:cNvPicPr>
              <a:picLocks noChangeAspect="1"/>
            </p:cNvPicPr>
            <p:nvPr/>
          </p:nvPicPr>
          <p:blipFill rotWithShape="1">
            <a:blip r:embed="rId2">
              <a:extLst>
                <a:ext uri="{28A0092B-C50C-407E-A947-70E740481C1C}">
                  <a14:useLocalDpi xmlns:a14="http://schemas.microsoft.com/office/drawing/2010/main" val="0"/>
                </a:ext>
              </a:extLst>
            </a:blip>
            <a:srcRect r="39740"/>
            <a:stretch/>
          </p:blipFill>
          <p:spPr>
            <a:xfrm flipH="1">
              <a:off x="6239434" y="-19655"/>
              <a:ext cx="5952565" cy="6897310"/>
            </a:xfrm>
            <a:prstGeom prst="rect">
              <a:avLst/>
            </a:prstGeom>
          </p:spPr>
        </p:pic>
      </p:grpSp>
      <p:sp>
        <p:nvSpPr>
          <p:cNvPr id="9" name="Rectangle 8">
            <a:extLst>
              <a:ext uri="{FF2B5EF4-FFF2-40B4-BE49-F238E27FC236}">
                <a16:creationId xmlns:a16="http://schemas.microsoft.com/office/drawing/2014/main" id="{45180A79-8B23-43B0-8899-CB5E6FB904DD}"/>
              </a:ext>
            </a:extLst>
          </p:cNvPr>
          <p:cNvSpPr/>
          <p:nvPr/>
        </p:nvSpPr>
        <p:spPr>
          <a:xfrm>
            <a:off x="3377025" y="2956120"/>
            <a:ext cx="5724814" cy="945759"/>
          </a:xfrm>
          <a:prstGeom prst="rect">
            <a:avLst/>
          </a:prstGeom>
          <a:noFill/>
        </p:spPr>
        <p:txBody>
          <a:bodyPr wrap="square" lIns="91440" tIns="45720" rIns="91440" bIns="45720">
            <a:spAutoFit/>
          </a:bodyPr>
          <a:lstStyle/>
          <a:p>
            <a:pPr algn="ctr"/>
            <a:r>
              <a:rPr lang="fa-I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rPr>
              <a:t>با تشکر از توجه شما</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innerShdw blurRad="63500" dist="50800" dir="13500000">
                  <a:prstClr val="black">
                    <a:alpha val="50000"/>
                  </a:prstClr>
                </a:innerShdw>
              </a:effectLst>
            </a:endParaRPr>
          </a:p>
        </p:txBody>
      </p:sp>
      <p:sp>
        <p:nvSpPr>
          <p:cNvPr id="10" name="Rectangle 9">
            <a:extLst>
              <a:ext uri="{FF2B5EF4-FFF2-40B4-BE49-F238E27FC236}">
                <a16:creationId xmlns:a16="http://schemas.microsoft.com/office/drawing/2014/main" id="{EC2ABDBA-5702-4C6B-8893-9788F4F8DAB2}"/>
              </a:ext>
            </a:extLst>
          </p:cNvPr>
          <p:cNvSpPr/>
          <p:nvPr/>
        </p:nvSpPr>
        <p:spPr>
          <a:xfrm>
            <a:off x="3807552" y="4264949"/>
            <a:ext cx="4576895" cy="461665"/>
          </a:xfrm>
          <a:prstGeom prst="rect">
            <a:avLst/>
          </a:prstGeom>
          <a:noFill/>
        </p:spPr>
        <p:txBody>
          <a:bodyPr wrap="square" lIns="91440" tIns="45720" rIns="91440" bIns="45720">
            <a:spAutoFit/>
          </a:bodyPr>
          <a:lstStyle/>
          <a:p>
            <a:pPr algn="ctr"/>
            <a:r>
              <a:rPr lang="fa-IR" sz="2400" b="0" cap="none" spc="0" dirty="0">
                <a:ln w="0">
                  <a:solidFill>
                    <a:srgbClr val="FFFF00"/>
                  </a:solidFill>
                </a:ln>
                <a:solidFill>
                  <a:srgbClr val="FF0000"/>
                </a:solidFill>
                <a:effectLst>
                  <a:outerShdw blurRad="38100" dist="19050" dir="2700000" algn="tl" rotWithShape="0">
                    <a:schemeClr val="dk1">
                      <a:alpha val="40000"/>
                    </a:schemeClr>
                  </a:outerShdw>
                </a:effectLst>
              </a:rPr>
              <a:t>مرکز بهداشت شرق</a:t>
            </a:r>
            <a:endParaRPr lang="en-US" sz="2400" b="0" cap="none" spc="0" dirty="0">
              <a:ln w="0">
                <a:solidFill>
                  <a:srgbClr val="FFFF00"/>
                </a:solidFill>
              </a:ln>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389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B5C113-140F-4BC9-A79D-C7BC2922703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8647D345-D215-48A8-A924-238017C6748E}"/>
              </a:ext>
            </a:extLst>
          </p:cNvPr>
          <p:cNvSpPr>
            <a:spLocks noGrp="1"/>
          </p:cNvSpPr>
          <p:nvPr>
            <p:ph type="title"/>
          </p:nvPr>
        </p:nvSpPr>
        <p:spPr>
          <a:xfrm>
            <a:off x="1383616" y="4842590"/>
            <a:ext cx="10515600" cy="1325563"/>
          </a:xfrm>
        </p:spPr>
        <p:txBody>
          <a:bodyPr>
            <a:normAutofit/>
          </a:bodyPr>
          <a:lstStyle/>
          <a:p>
            <a:pPr algn="r"/>
            <a:r>
              <a:rPr lang="fa-IR" sz="1600" dirty="0">
                <a:cs typeface="B Farnaz" panose="00000400000000000000" pitchFamily="2" charset="-78"/>
              </a:rPr>
              <a:t>وارد سامانه نظام پیشنهادات شده و از قسمت ثبت نام،اقدام به ثبت نام و دریافت کلمه ی عبور کرده و پس از آن وارد سامانه شوید.</a:t>
            </a:r>
          </a:p>
        </p:txBody>
      </p:sp>
      <p:pic>
        <p:nvPicPr>
          <p:cNvPr id="5" name="Picture 4">
            <a:extLst>
              <a:ext uri="{FF2B5EF4-FFF2-40B4-BE49-F238E27FC236}">
                <a16:creationId xmlns:a16="http://schemas.microsoft.com/office/drawing/2014/main" id="{722B3E6A-6EEE-49C3-AD92-6D3D4EA2341F}"/>
              </a:ext>
            </a:extLst>
          </p:cNvPr>
          <p:cNvPicPr>
            <a:picLocks noChangeAspect="1"/>
          </p:cNvPicPr>
          <p:nvPr/>
        </p:nvPicPr>
        <p:blipFill>
          <a:blip r:embed="rId4"/>
          <a:stretch>
            <a:fillRect/>
          </a:stretch>
        </p:blipFill>
        <p:spPr>
          <a:xfrm>
            <a:off x="1458384" y="99712"/>
            <a:ext cx="10366064" cy="5023617"/>
          </a:xfrm>
          <a:prstGeom prst="rect">
            <a:avLst/>
          </a:prstGeom>
        </p:spPr>
      </p:pic>
      <p:sp>
        <p:nvSpPr>
          <p:cNvPr id="6" name="Callout: Up Arrow 5">
            <a:extLst>
              <a:ext uri="{FF2B5EF4-FFF2-40B4-BE49-F238E27FC236}">
                <a16:creationId xmlns:a16="http://schemas.microsoft.com/office/drawing/2014/main" id="{A76B0848-B9CE-4227-B74B-DAA1C5030048}"/>
              </a:ext>
            </a:extLst>
          </p:cNvPr>
          <p:cNvSpPr/>
          <p:nvPr/>
        </p:nvSpPr>
        <p:spPr>
          <a:xfrm>
            <a:off x="1882587" y="671197"/>
            <a:ext cx="2178423" cy="942449"/>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C00000"/>
                </a:solidFill>
              </a:rPr>
              <a:t>sus.behdasht .gov.ir</a:t>
            </a:r>
            <a:endParaRPr lang="fa-IR" b="1" dirty="0">
              <a:solidFill>
                <a:srgbClr val="C00000"/>
              </a:solidFill>
            </a:endParaRPr>
          </a:p>
        </p:txBody>
      </p:sp>
    </p:spTree>
    <p:extLst>
      <p:ext uri="{BB962C8B-B14F-4D97-AF65-F5344CB8AC3E}">
        <p14:creationId xmlns:p14="http://schemas.microsoft.com/office/powerpoint/2010/main" val="325936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FF5A6E-8BEF-4BD4-86AF-C795A2C33AD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110E3DC4-EA27-42B4-A0F8-82A40C304178}"/>
              </a:ext>
            </a:extLst>
          </p:cNvPr>
          <p:cNvSpPr>
            <a:spLocks noGrp="1"/>
          </p:cNvSpPr>
          <p:nvPr>
            <p:ph type="title"/>
          </p:nvPr>
        </p:nvSpPr>
        <p:spPr>
          <a:xfrm>
            <a:off x="838199" y="4923678"/>
            <a:ext cx="10515600" cy="1325563"/>
          </a:xfrm>
        </p:spPr>
        <p:txBody>
          <a:bodyPr>
            <a:normAutofit/>
          </a:bodyPr>
          <a:lstStyle/>
          <a:p>
            <a:pPr algn="r"/>
            <a:r>
              <a:rPr lang="fa-IR" sz="1600" b="1" dirty="0">
                <a:cs typeface="B Esfehan" panose="00000700000000000000" pitchFamily="2" charset="-78"/>
              </a:rPr>
              <a:t>برای ثبت پیشنهاد در سامانه مطابق عکس بالا روی آیکون ثبت جدید کلیک کنید</a:t>
            </a:r>
          </a:p>
        </p:txBody>
      </p:sp>
      <p:pic>
        <p:nvPicPr>
          <p:cNvPr id="7" name="Picture 6">
            <a:extLst>
              <a:ext uri="{FF2B5EF4-FFF2-40B4-BE49-F238E27FC236}">
                <a16:creationId xmlns:a16="http://schemas.microsoft.com/office/drawing/2014/main" id="{5CBBA39C-0E9A-4C1F-BDFA-BAF63DB30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035" y="195683"/>
            <a:ext cx="9170894" cy="4238625"/>
          </a:xfrm>
          <a:prstGeom prst="rect">
            <a:avLst/>
          </a:prstGeom>
        </p:spPr>
      </p:pic>
      <p:sp>
        <p:nvSpPr>
          <p:cNvPr id="8" name="Arrow: Left 7">
            <a:extLst>
              <a:ext uri="{FF2B5EF4-FFF2-40B4-BE49-F238E27FC236}">
                <a16:creationId xmlns:a16="http://schemas.microsoft.com/office/drawing/2014/main" id="{960F344A-A863-4B5E-8138-1D2F80846854}"/>
              </a:ext>
            </a:extLst>
          </p:cNvPr>
          <p:cNvSpPr/>
          <p:nvPr/>
        </p:nvSpPr>
        <p:spPr>
          <a:xfrm>
            <a:off x="10784541" y="1479177"/>
            <a:ext cx="282388" cy="246678"/>
          </a:xfrm>
          <a:prstGeom prst="leftArrow">
            <a:avLst>
              <a:gd name="adj1" fmla="val 51277"/>
              <a:gd name="adj2" fmla="val 78791"/>
            </a:avLst>
          </a:prstGeom>
          <a:solidFill>
            <a:srgbClr val="92D050"/>
          </a:solidFill>
          <a:ln>
            <a:solidFill>
              <a:srgbClr val="00B05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800"/>
          </a:p>
        </p:txBody>
      </p:sp>
      <p:sp>
        <p:nvSpPr>
          <p:cNvPr id="9" name="Flowchart: Alternate Process 8">
            <a:extLst>
              <a:ext uri="{FF2B5EF4-FFF2-40B4-BE49-F238E27FC236}">
                <a16:creationId xmlns:a16="http://schemas.microsoft.com/office/drawing/2014/main" id="{329A53FC-F12E-4250-A3A1-55C78EF047A8}"/>
              </a:ext>
            </a:extLst>
          </p:cNvPr>
          <p:cNvSpPr/>
          <p:nvPr/>
        </p:nvSpPr>
        <p:spPr>
          <a:xfrm>
            <a:off x="11066929" y="1304364"/>
            <a:ext cx="941296" cy="555962"/>
          </a:xfrm>
          <a:prstGeom prst="flowChartAlternateProcess">
            <a:avLst/>
          </a:prstGeom>
          <a:solidFill>
            <a:srgbClr val="92D050"/>
          </a:solidFill>
          <a:ln>
            <a:solidFill>
              <a:srgbClr val="00B05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00" b="1" dirty="0">
                <a:solidFill>
                  <a:srgbClr val="C00000"/>
                </a:solidFill>
                <a:cs typeface="B Esfehan" panose="00000700000000000000" pitchFamily="2" charset="-78"/>
              </a:rPr>
              <a:t>روی این آیکون کلیک کنید</a:t>
            </a:r>
          </a:p>
        </p:txBody>
      </p:sp>
    </p:spTree>
    <p:extLst>
      <p:ext uri="{BB962C8B-B14F-4D97-AF65-F5344CB8AC3E}">
        <p14:creationId xmlns:p14="http://schemas.microsoft.com/office/powerpoint/2010/main" val="50099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CE0C42-3957-4B49-ABA1-F26876701B7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1219" y="3552934"/>
            <a:ext cx="3213847" cy="3396285"/>
          </a:xfrm>
          <a:prstGeom prst="rect">
            <a:avLst/>
          </a:prstGeom>
        </p:spPr>
      </p:pic>
      <p:sp>
        <p:nvSpPr>
          <p:cNvPr id="2" name="Title 1">
            <a:extLst>
              <a:ext uri="{FF2B5EF4-FFF2-40B4-BE49-F238E27FC236}">
                <a16:creationId xmlns:a16="http://schemas.microsoft.com/office/drawing/2014/main" id="{6D1AF906-C73E-43FA-9F46-243EF0D3099D}"/>
              </a:ext>
            </a:extLst>
          </p:cNvPr>
          <p:cNvSpPr>
            <a:spLocks noGrp="1"/>
          </p:cNvSpPr>
          <p:nvPr>
            <p:ph type="title"/>
          </p:nvPr>
        </p:nvSpPr>
        <p:spPr>
          <a:xfrm>
            <a:off x="555811" y="4873092"/>
            <a:ext cx="10022541" cy="1325563"/>
          </a:xfrm>
        </p:spPr>
        <p:txBody>
          <a:bodyPr>
            <a:normAutofit/>
          </a:bodyPr>
          <a:lstStyle/>
          <a:p>
            <a:pPr algn="r"/>
            <a:r>
              <a:rPr lang="fa-IR" sz="1600" b="1" dirty="0">
                <a:cs typeface="B Esfehan" panose="00000700000000000000" pitchFamily="2" charset="-78"/>
              </a:rPr>
              <a:t>تعهد نامه را مطالعه و درصورت قبول تیک تایید میکنم را زده و روی دکمه ی تایید و ادامه کلیک کنید</a:t>
            </a:r>
          </a:p>
        </p:txBody>
      </p:sp>
      <p:grpSp>
        <p:nvGrpSpPr>
          <p:cNvPr id="9" name="Group 8">
            <a:extLst>
              <a:ext uri="{FF2B5EF4-FFF2-40B4-BE49-F238E27FC236}">
                <a16:creationId xmlns:a16="http://schemas.microsoft.com/office/drawing/2014/main" id="{26B27170-53F9-4200-AC27-5DF68B9A5F9F}"/>
              </a:ext>
            </a:extLst>
          </p:cNvPr>
          <p:cNvGrpSpPr/>
          <p:nvPr/>
        </p:nvGrpSpPr>
        <p:grpSpPr>
          <a:xfrm>
            <a:off x="2138082" y="113272"/>
            <a:ext cx="8440271" cy="4821555"/>
            <a:chOff x="2448858" y="59484"/>
            <a:chExt cx="7770908" cy="4631000"/>
          </a:xfrm>
        </p:grpSpPr>
        <p:pic>
          <p:nvPicPr>
            <p:cNvPr id="5" name="Picture 4">
              <a:extLst>
                <a:ext uri="{FF2B5EF4-FFF2-40B4-BE49-F238E27FC236}">
                  <a16:creationId xmlns:a16="http://schemas.microsoft.com/office/drawing/2014/main" id="{94E1027D-BB10-4BDE-B90F-B1C248701EBD}"/>
                </a:ext>
              </a:extLst>
            </p:cNvPr>
            <p:cNvPicPr>
              <a:picLocks noChangeAspect="1"/>
            </p:cNvPicPr>
            <p:nvPr/>
          </p:nvPicPr>
          <p:blipFill>
            <a:blip r:embed="rId4"/>
            <a:stretch>
              <a:fillRect/>
            </a:stretch>
          </p:blipFill>
          <p:spPr>
            <a:xfrm>
              <a:off x="2448860" y="59484"/>
              <a:ext cx="7770906" cy="3788429"/>
            </a:xfrm>
            <a:prstGeom prst="rect">
              <a:avLst/>
            </a:prstGeom>
          </p:spPr>
        </p:pic>
        <p:pic>
          <p:nvPicPr>
            <p:cNvPr id="8" name="Picture 7">
              <a:extLst>
                <a:ext uri="{FF2B5EF4-FFF2-40B4-BE49-F238E27FC236}">
                  <a16:creationId xmlns:a16="http://schemas.microsoft.com/office/drawing/2014/main" id="{D32E869A-5DA2-4AD1-9632-3DF68C818D82}"/>
                </a:ext>
              </a:extLst>
            </p:cNvPr>
            <p:cNvPicPr>
              <a:picLocks noChangeAspect="1"/>
            </p:cNvPicPr>
            <p:nvPr/>
          </p:nvPicPr>
          <p:blipFill rotWithShape="1">
            <a:blip r:embed="rId5"/>
            <a:srcRect t="74981"/>
            <a:stretch/>
          </p:blipFill>
          <p:spPr>
            <a:xfrm>
              <a:off x="2448858" y="3572666"/>
              <a:ext cx="7770907" cy="1117818"/>
            </a:xfrm>
            <a:prstGeom prst="rect">
              <a:avLst/>
            </a:prstGeom>
          </p:spPr>
        </p:pic>
      </p:grpSp>
      <p:sp>
        <p:nvSpPr>
          <p:cNvPr id="6" name="Arrow: Right 5">
            <a:extLst>
              <a:ext uri="{FF2B5EF4-FFF2-40B4-BE49-F238E27FC236}">
                <a16:creationId xmlns:a16="http://schemas.microsoft.com/office/drawing/2014/main" id="{F888384C-EB4A-49FB-BC68-35DD7E7D9103}"/>
              </a:ext>
            </a:extLst>
          </p:cNvPr>
          <p:cNvSpPr/>
          <p:nvPr/>
        </p:nvSpPr>
        <p:spPr>
          <a:xfrm>
            <a:off x="1613648" y="4521130"/>
            <a:ext cx="753036" cy="26640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63052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7B78BA-DD73-4E29-A571-F54F2DAD68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5792215A-B6F6-4A91-BEEB-6840A55164F1}"/>
              </a:ext>
            </a:extLst>
          </p:cNvPr>
          <p:cNvSpPr>
            <a:spLocks noGrp="1"/>
          </p:cNvSpPr>
          <p:nvPr>
            <p:ph type="title"/>
          </p:nvPr>
        </p:nvSpPr>
        <p:spPr>
          <a:xfrm>
            <a:off x="1026459" y="4693871"/>
            <a:ext cx="10515600" cy="1325563"/>
          </a:xfrm>
        </p:spPr>
        <p:txBody>
          <a:bodyPr anchor="t">
            <a:normAutofit/>
          </a:bodyPr>
          <a:lstStyle/>
          <a:p>
            <a:pPr algn="r">
              <a:lnSpc>
                <a:spcPct val="200000"/>
              </a:lnSpc>
            </a:pPr>
            <a:r>
              <a:rPr lang="fa-IR" sz="1600" dirty="0">
                <a:cs typeface="B Esfehan" panose="00000700000000000000" pitchFamily="2" charset="-78"/>
              </a:rPr>
              <a:t>در قسمت بالایی فرم کشوی دبیرخانه را باز کرده و دانشگاه علوم پزشکی خور را انتخاب میکنیم سپس از قسمت محور پیشنهادی محور پیشنهادمان را طبق عکس بالا انتخاب میکنیم و درنهایت نوع پیشنهاد خود راهم از کشوی نوع پیشنهاد مشخص می کنیم. </a:t>
            </a:r>
            <a:r>
              <a:rPr lang="en-US" sz="1600" dirty="0">
                <a:cs typeface="B Esfehan" panose="00000700000000000000" pitchFamily="2" charset="-78"/>
              </a:rPr>
              <a:t> </a:t>
            </a:r>
            <a:endParaRPr lang="fa-IR" sz="1600" dirty="0">
              <a:cs typeface="B Esfehan" panose="00000700000000000000" pitchFamily="2" charset="-78"/>
            </a:endParaRPr>
          </a:p>
        </p:txBody>
      </p:sp>
      <p:pic>
        <p:nvPicPr>
          <p:cNvPr id="5" name="Picture 4">
            <a:extLst>
              <a:ext uri="{FF2B5EF4-FFF2-40B4-BE49-F238E27FC236}">
                <a16:creationId xmlns:a16="http://schemas.microsoft.com/office/drawing/2014/main" id="{B5501FC2-0264-4B48-8AB0-C3B12A0B5A67}"/>
              </a:ext>
            </a:extLst>
          </p:cNvPr>
          <p:cNvPicPr>
            <a:picLocks noChangeAspect="1"/>
          </p:cNvPicPr>
          <p:nvPr/>
        </p:nvPicPr>
        <p:blipFill>
          <a:blip r:embed="rId4"/>
          <a:stretch>
            <a:fillRect/>
          </a:stretch>
        </p:blipFill>
        <p:spPr>
          <a:xfrm>
            <a:off x="7467281" y="271891"/>
            <a:ext cx="4572638" cy="1876687"/>
          </a:xfrm>
          <a:prstGeom prst="rect">
            <a:avLst/>
          </a:prstGeom>
        </p:spPr>
      </p:pic>
      <p:pic>
        <p:nvPicPr>
          <p:cNvPr id="7" name="Picture 6">
            <a:extLst>
              <a:ext uri="{FF2B5EF4-FFF2-40B4-BE49-F238E27FC236}">
                <a16:creationId xmlns:a16="http://schemas.microsoft.com/office/drawing/2014/main" id="{08BC436E-3FCA-4454-BAAE-162B464ED8AE}"/>
              </a:ext>
            </a:extLst>
          </p:cNvPr>
          <p:cNvPicPr>
            <a:picLocks noChangeAspect="1"/>
          </p:cNvPicPr>
          <p:nvPr/>
        </p:nvPicPr>
        <p:blipFill rotWithShape="1">
          <a:blip r:embed="rId5"/>
          <a:srcRect l="2628" t="11165" r="-2628" b="-5701"/>
          <a:stretch/>
        </p:blipFill>
        <p:spPr>
          <a:xfrm>
            <a:off x="7960159" y="2322891"/>
            <a:ext cx="3581900" cy="2377529"/>
          </a:xfrm>
          <a:prstGeom prst="rect">
            <a:avLst/>
          </a:prstGeom>
        </p:spPr>
      </p:pic>
      <p:pic>
        <p:nvPicPr>
          <p:cNvPr id="9" name="Picture 8">
            <a:extLst>
              <a:ext uri="{FF2B5EF4-FFF2-40B4-BE49-F238E27FC236}">
                <a16:creationId xmlns:a16="http://schemas.microsoft.com/office/drawing/2014/main" id="{3A72FB2A-0552-4C70-9392-1BD21F1D1CC5}"/>
              </a:ext>
            </a:extLst>
          </p:cNvPr>
          <p:cNvPicPr>
            <a:picLocks noChangeAspect="1"/>
          </p:cNvPicPr>
          <p:nvPr/>
        </p:nvPicPr>
        <p:blipFill>
          <a:blip r:embed="rId6"/>
          <a:stretch>
            <a:fillRect/>
          </a:stretch>
        </p:blipFill>
        <p:spPr>
          <a:xfrm>
            <a:off x="2459725" y="405260"/>
            <a:ext cx="3534268" cy="1743318"/>
          </a:xfrm>
          <a:prstGeom prst="rect">
            <a:avLst/>
          </a:prstGeom>
        </p:spPr>
      </p:pic>
    </p:spTree>
    <p:extLst>
      <p:ext uri="{BB962C8B-B14F-4D97-AF65-F5344CB8AC3E}">
        <p14:creationId xmlns:p14="http://schemas.microsoft.com/office/powerpoint/2010/main" val="118540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2A62C3-5111-48D4-A118-D5A27DF2DBE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7B7105F7-7FB4-496A-BEDD-7383C3CEC3F6}"/>
              </a:ext>
            </a:extLst>
          </p:cNvPr>
          <p:cNvSpPr>
            <a:spLocks noGrp="1"/>
          </p:cNvSpPr>
          <p:nvPr>
            <p:ph type="title"/>
          </p:nvPr>
        </p:nvSpPr>
        <p:spPr>
          <a:xfrm>
            <a:off x="1842248" y="4845500"/>
            <a:ext cx="9242612" cy="1721223"/>
          </a:xfrm>
        </p:spPr>
        <p:txBody>
          <a:bodyPr anchor="t">
            <a:normAutofit/>
          </a:bodyPr>
          <a:lstStyle/>
          <a:p>
            <a:pPr algn="r">
              <a:lnSpc>
                <a:spcPct val="150000"/>
              </a:lnSpc>
            </a:pPr>
            <a:r>
              <a:rPr lang="fa-IR" sz="1600" dirty="0">
                <a:cs typeface="B Esfehan" panose="00000700000000000000" pitchFamily="2" charset="-78"/>
              </a:rPr>
              <a:t>حال در قسمت عنوان،عنوان پیشنهاد خور را بصورت کامل و گویا درج مینماییم </a:t>
            </a:r>
            <a:br>
              <a:rPr lang="fa-IR" sz="1600" dirty="0">
                <a:cs typeface="B Esfehan" panose="00000700000000000000" pitchFamily="2" charset="-78"/>
              </a:rPr>
            </a:br>
            <a:r>
              <a:rPr lang="fa-IR" sz="1600" dirty="0">
                <a:cs typeface="B Esfehan" panose="00000700000000000000" pitchFamily="2" charset="-78"/>
              </a:rPr>
              <a:t>در قسمت خلاصه پیشنهاد خلاصه ای از پیشنهاد خود بصورتی ثبت میکنیم که خواننده با خواندن آن بتواند متوجه ی موضوع پیشنهاد شده و دید کلی به مخاطب بدهد.</a:t>
            </a:r>
            <a:br>
              <a:rPr lang="fa-IR" sz="1600" dirty="0">
                <a:cs typeface="B Esfehan" panose="00000700000000000000" pitchFamily="2" charset="-78"/>
              </a:rPr>
            </a:br>
            <a:r>
              <a:rPr lang="fa-IR" sz="1600" dirty="0">
                <a:cs typeface="B Esfehan" panose="00000700000000000000" pitchFamily="2" charset="-78"/>
              </a:rPr>
              <a:t>از قسمت تاثیر حاصل از اجرا یکی از آیتم ها را با توجه به پیشنهاد خود انتخاب می کنیم.</a:t>
            </a:r>
          </a:p>
        </p:txBody>
      </p:sp>
      <p:pic>
        <p:nvPicPr>
          <p:cNvPr id="5" name="Picture 4">
            <a:extLst>
              <a:ext uri="{FF2B5EF4-FFF2-40B4-BE49-F238E27FC236}">
                <a16:creationId xmlns:a16="http://schemas.microsoft.com/office/drawing/2014/main" id="{7BD18DC0-4F65-4D3F-A095-0B92D0257678}"/>
              </a:ext>
            </a:extLst>
          </p:cNvPr>
          <p:cNvPicPr>
            <a:picLocks noChangeAspect="1"/>
          </p:cNvPicPr>
          <p:nvPr/>
        </p:nvPicPr>
        <p:blipFill>
          <a:blip r:embed="rId4"/>
          <a:stretch>
            <a:fillRect/>
          </a:stretch>
        </p:blipFill>
        <p:spPr>
          <a:xfrm>
            <a:off x="1688097" y="286832"/>
            <a:ext cx="9030960" cy="4563112"/>
          </a:xfrm>
          <a:prstGeom prst="rect">
            <a:avLst/>
          </a:prstGeom>
        </p:spPr>
      </p:pic>
    </p:spTree>
    <p:extLst>
      <p:ext uri="{BB962C8B-B14F-4D97-AF65-F5344CB8AC3E}">
        <p14:creationId xmlns:p14="http://schemas.microsoft.com/office/powerpoint/2010/main" val="366191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706AA-0E1B-4ABC-9945-A7F2B7DF411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06BE3C84-D570-4483-B383-B33DB83A8291}"/>
              </a:ext>
            </a:extLst>
          </p:cNvPr>
          <p:cNvSpPr>
            <a:spLocks noGrp="1"/>
          </p:cNvSpPr>
          <p:nvPr>
            <p:ph type="title"/>
          </p:nvPr>
        </p:nvSpPr>
        <p:spPr>
          <a:xfrm>
            <a:off x="699247" y="3805519"/>
            <a:ext cx="10793506" cy="2259107"/>
          </a:xfrm>
        </p:spPr>
        <p:txBody>
          <a:bodyPr anchor="t">
            <a:normAutofit fontScale="90000"/>
          </a:bodyPr>
          <a:lstStyle/>
          <a:p>
            <a:pPr algn="r">
              <a:lnSpc>
                <a:spcPct val="150000"/>
              </a:lnSpc>
            </a:pPr>
            <a:r>
              <a:rPr lang="fa-IR" sz="1800" dirty="0">
                <a:solidFill>
                  <a:schemeClr val="accent6">
                    <a:lumMod val="50000"/>
                  </a:schemeClr>
                </a:solidFill>
                <a:cs typeface="B Esfehan" panose="00000700000000000000" pitchFamily="2" charset="-78"/>
              </a:rPr>
              <a:t>در قسمت شرح تفضیلی موارد خواشته شده را مطابق عکس تکمیل می کنیم:</a:t>
            </a:r>
            <a:br>
              <a:rPr lang="fa-IR" sz="1600" dirty="0">
                <a:cs typeface="B Esfehan" panose="00000700000000000000" pitchFamily="2" charset="-78"/>
              </a:rPr>
            </a:br>
            <a:r>
              <a:rPr lang="fa-IR" sz="1600" b="1" dirty="0">
                <a:cs typeface="B Esfehan" panose="00000700000000000000" pitchFamily="2" charset="-78"/>
              </a:rPr>
              <a:t>اشکالات و معایب فعلی:</a:t>
            </a:r>
            <a:r>
              <a:rPr lang="fa-IR" sz="1600" b="1" dirty="0">
                <a:cs typeface="B Nazanin" panose="00000400000000000000" pitchFamily="2" charset="-78"/>
              </a:rPr>
              <a:t>مشکلات و معایبی که منجربه شکل گیری پیشنهاد شده را در این قسمت بصورت کامل ثبت کنید.</a:t>
            </a:r>
            <a:br>
              <a:rPr lang="fa-IR" sz="1600" b="1" dirty="0">
                <a:cs typeface="B Nazanin" panose="00000400000000000000" pitchFamily="2" charset="-78"/>
              </a:rPr>
            </a:br>
            <a:r>
              <a:rPr lang="fa-IR" sz="1600" b="1" dirty="0">
                <a:cs typeface="B Esfehan" panose="00000700000000000000" pitchFamily="2" charset="-78"/>
              </a:rPr>
              <a:t>روش پیشنهادی:</a:t>
            </a:r>
            <a:r>
              <a:rPr lang="fa-IR" sz="1600" b="1" dirty="0">
                <a:cs typeface="B Nazanin" panose="00000400000000000000" pitchFamily="2" charset="-78"/>
              </a:rPr>
              <a:t>در این قسمت پیشنهاد خود را بصورت کامل با ارائه ی کامل راهکار و نقشه راه و ذکر روندها ثبت نمایید.</a:t>
            </a:r>
            <a:br>
              <a:rPr lang="fa-IR" sz="1600" b="1" dirty="0">
                <a:cs typeface="B Nazanin" panose="00000400000000000000" pitchFamily="2" charset="-78"/>
              </a:rPr>
            </a:br>
            <a:r>
              <a:rPr lang="fa-IR" sz="1600" b="1" dirty="0">
                <a:cs typeface="B Esfehan" panose="00000700000000000000" pitchFamily="2" charset="-78"/>
              </a:rPr>
              <a:t>مزایای روش پیشنهادی:</a:t>
            </a:r>
            <a:r>
              <a:rPr lang="fa-IR" sz="1600" b="1" dirty="0">
                <a:cs typeface="B Nazanin" panose="00000400000000000000" pitchFamily="2" charset="-78"/>
              </a:rPr>
              <a:t>مزیت های روش پیشنهادی را بصورت کامل بیان کنید.</a:t>
            </a:r>
            <a:br>
              <a:rPr lang="fa-IR" sz="1600" b="1" dirty="0">
                <a:cs typeface="B Nazanin" panose="00000400000000000000" pitchFamily="2" charset="-78"/>
              </a:rPr>
            </a:br>
            <a:r>
              <a:rPr lang="fa-IR" sz="1600" b="1" dirty="0">
                <a:cs typeface="B Esfehan" panose="00000700000000000000" pitchFamily="2" charset="-78"/>
              </a:rPr>
              <a:t>امکانات مورد نیاز:</a:t>
            </a:r>
            <a:r>
              <a:rPr lang="fa-IR" sz="1600" b="1" dirty="0">
                <a:cs typeface="B Nazanin" panose="00000400000000000000" pitchFamily="2" charset="-78"/>
              </a:rPr>
              <a:t>امکاناتی که برای اجرای پیشنهاد نیاز می باشد اعم از تجهیزات،نیروی انسانی،فضای فیزیکی و ...را در این قسمت بصورت کامل عنوان کنید.</a:t>
            </a:r>
            <a:br>
              <a:rPr lang="fa-IR" sz="1600" b="1" dirty="0">
                <a:cs typeface="B Nazanin" panose="00000400000000000000" pitchFamily="2" charset="-78"/>
              </a:rPr>
            </a:br>
            <a:r>
              <a:rPr lang="fa-IR" sz="1600" b="1" dirty="0">
                <a:cs typeface="B Esfehan" panose="00000700000000000000" pitchFamily="2" charset="-78"/>
              </a:rPr>
              <a:t>محور پیشنهاد:</a:t>
            </a:r>
            <a:r>
              <a:rPr lang="fa-IR" sz="1600" b="1" dirty="0">
                <a:cs typeface="B Nazanin" panose="00000400000000000000" pitchFamily="2" charset="-78"/>
              </a:rPr>
              <a:t>محور پیشنهاد خود را براساس محور پیشنهادی که قبلا مشخص کرده بودید(طبق اسلایدهای قبلی) اینجا بصورت کامل درج نمایید.</a:t>
            </a:r>
            <a:br>
              <a:rPr lang="fa-IR" sz="1600" b="1" dirty="0">
                <a:cs typeface="B Zar" panose="00000400000000000000" pitchFamily="2" charset="-78"/>
              </a:rPr>
            </a:br>
            <a:br>
              <a:rPr lang="fa-IR" sz="1600" b="1" dirty="0">
                <a:cs typeface="B Zar" panose="00000400000000000000" pitchFamily="2" charset="-78"/>
              </a:rPr>
            </a:br>
            <a:r>
              <a:rPr lang="fa-IR" sz="1600" dirty="0">
                <a:cs typeface="B Esfehan" panose="00000700000000000000" pitchFamily="2" charset="-78"/>
              </a:rPr>
              <a:t>  </a:t>
            </a:r>
          </a:p>
        </p:txBody>
      </p:sp>
      <p:pic>
        <p:nvPicPr>
          <p:cNvPr id="5" name="Picture 4">
            <a:extLst>
              <a:ext uri="{FF2B5EF4-FFF2-40B4-BE49-F238E27FC236}">
                <a16:creationId xmlns:a16="http://schemas.microsoft.com/office/drawing/2014/main" id="{F2DFEE21-636D-4AFE-AF3B-B295FC86985B}"/>
              </a:ext>
            </a:extLst>
          </p:cNvPr>
          <p:cNvPicPr>
            <a:picLocks noChangeAspect="1"/>
          </p:cNvPicPr>
          <p:nvPr/>
        </p:nvPicPr>
        <p:blipFill rotWithShape="1">
          <a:blip r:embed="rId4"/>
          <a:srcRect t="3679"/>
          <a:stretch/>
        </p:blipFill>
        <p:spPr>
          <a:xfrm>
            <a:off x="1833487" y="147919"/>
            <a:ext cx="9116697" cy="3657600"/>
          </a:xfrm>
          <a:prstGeom prst="rect">
            <a:avLst/>
          </a:prstGeom>
        </p:spPr>
      </p:pic>
    </p:spTree>
    <p:extLst>
      <p:ext uri="{BB962C8B-B14F-4D97-AF65-F5344CB8AC3E}">
        <p14:creationId xmlns:p14="http://schemas.microsoft.com/office/powerpoint/2010/main" val="140352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1AD9-3FC9-45AD-B45F-B85C7086199A}"/>
              </a:ext>
            </a:extLst>
          </p:cNvPr>
          <p:cNvSpPr>
            <a:spLocks noGrp="1"/>
          </p:cNvSpPr>
          <p:nvPr>
            <p:ph type="title"/>
          </p:nvPr>
        </p:nvSpPr>
        <p:spPr>
          <a:xfrm>
            <a:off x="1255059" y="3982384"/>
            <a:ext cx="10515600" cy="1819529"/>
          </a:xfrm>
        </p:spPr>
        <p:txBody>
          <a:bodyPr anchor="t">
            <a:normAutofit/>
          </a:bodyPr>
          <a:lstStyle/>
          <a:p>
            <a:pPr algn="r">
              <a:lnSpc>
                <a:spcPct val="200000"/>
              </a:lnSpc>
            </a:pPr>
            <a:r>
              <a:rPr lang="fa-IR" sz="1600" dirty="0">
                <a:solidFill>
                  <a:schemeClr val="accent6">
                    <a:lumMod val="50000"/>
                  </a:schemeClr>
                </a:solidFill>
                <a:cs typeface="B Esfehan" panose="00000700000000000000" pitchFamily="2" charset="-78"/>
              </a:rPr>
              <a:t>در قسمت مشخصات تماس موارد خواسته شده مطابق عکس بالا،تکمیل گردد.</a:t>
            </a:r>
            <a:br>
              <a:rPr lang="fa-IR" sz="1600" dirty="0">
                <a:solidFill>
                  <a:schemeClr val="accent6">
                    <a:lumMod val="50000"/>
                  </a:schemeClr>
                </a:solidFill>
                <a:cs typeface="B Esfehan" panose="00000700000000000000" pitchFamily="2" charset="-78"/>
              </a:rPr>
            </a:br>
            <a:r>
              <a:rPr lang="fa-IR" sz="1600" dirty="0">
                <a:cs typeface="B Esfehan" panose="00000700000000000000" pitchFamily="2" charset="-78"/>
              </a:rPr>
              <a:t>از کشوی دانشگاه نام دانشگاه خود را انتخاب و محل خدمت خود را مشخص کنید</a:t>
            </a:r>
            <a:br>
              <a:rPr lang="fa-IR" sz="1600" dirty="0">
                <a:cs typeface="B Esfehan" panose="00000700000000000000" pitchFamily="2" charset="-78"/>
              </a:rPr>
            </a:br>
            <a:r>
              <a:rPr lang="fa-IR" sz="1600" dirty="0">
                <a:cs typeface="B Esfehan" panose="00000700000000000000" pitchFamily="2" charset="-78"/>
              </a:rPr>
              <a:t>تکمیل موارد ستاره دار (</a:t>
            </a:r>
            <a:r>
              <a:rPr lang="fa-IR" sz="2400" dirty="0">
                <a:solidFill>
                  <a:srgbClr val="FF0000"/>
                </a:solidFill>
                <a:cs typeface="B Esfehan" panose="00000700000000000000" pitchFamily="2" charset="-78"/>
              </a:rPr>
              <a:t>*</a:t>
            </a:r>
            <a:r>
              <a:rPr lang="fa-IR" sz="1600" dirty="0">
                <a:cs typeface="B Esfehan" panose="00000700000000000000" pitchFamily="2" charset="-78"/>
              </a:rPr>
              <a:t>) الزامی است</a:t>
            </a:r>
          </a:p>
        </p:txBody>
      </p:sp>
      <p:pic>
        <p:nvPicPr>
          <p:cNvPr id="5" name="Picture 4">
            <a:extLst>
              <a:ext uri="{FF2B5EF4-FFF2-40B4-BE49-F238E27FC236}">
                <a16:creationId xmlns:a16="http://schemas.microsoft.com/office/drawing/2014/main" id="{8F6AB9B9-640D-4378-9110-C727FA07291A}"/>
              </a:ext>
            </a:extLst>
          </p:cNvPr>
          <p:cNvPicPr>
            <a:picLocks noChangeAspect="1"/>
          </p:cNvPicPr>
          <p:nvPr/>
        </p:nvPicPr>
        <p:blipFill>
          <a:blip r:embed="rId2"/>
          <a:stretch>
            <a:fillRect/>
          </a:stretch>
        </p:blipFill>
        <p:spPr>
          <a:xfrm>
            <a:off x="1819488" y="1268658"/>
            <a:ext cx="8983329" cy="1819529"/>
          </a:xfrm>
          <a:prstGeom prst="rect">
            <a:avLst/>
          </a:prstGeom>
        </p:spPr>
      </p:pic>
      <p:pic>
        <p:nvPicPr>
          <p:cNvPr id="8" name="Picture 7">
            <a:extLst>
              <a:ext uri="{FF2B5EF4-FFF2-40B4-BE49-F238E27FC236}">
                <a16:creationId xmlns:a16="http://schemas.microsoft.com/office/drawing/2014/main" id="{12A9B462-DA84-45F4-8EC6-09A591D0BBE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Tree>
    <p:extLst>
      <p:ext uri="{BB962C8B-B14F-4D97-AF65-F5344CB8AC3E}">
        <p14:creationId xmlns:p14="http://schemas.microsoft.com/office/powerpoint/2010/main" val="414182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6E8DD6-2DF7-40EC-94B3-B8D9E71E051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97039" y="3552934"/>
            <a:ext cx="3213847" cy="3396285"/>
          </a:xfrm>
          <a:prstGeom prst="rect">
            <a:avLst/>
          </a:prstGeom>
        </p:spPr>
      </p:pic>
      <p:sp>
        <p:nvSpPr>
          <p:cNvPr id="2" name="Title 1">
            <a:extLst>
              <a:ext uri="{FF2B5EF4-FFF2-40B4-BE49-F238E27FC236}">
                <a16:creationId xmlns:a16="http://schemas.microsoft.com/office/drawing/2014/main" id="{9A7906AC-6584-470B-93A9-C3C1D6F68F9C}"/>
              </a:ext>
            </a:extLst>
          </p:cNvPr>
          <p:cNvSpPr>
            <a:spLocks noGrp="1"/>
          </p:cNvSpPr>
          <p:nvPr>
            <p:ph type="title"/>
          </p:nvPr>
        </p:nvSpPr>
        <p:spPr>
          <a:xfrm>
            <a:off x="1068588" y="3644153"/>
            <a:ext cx="10515600" cy="2152650"/>
          </a:xfrm>
        </p:spPr>
        <p:txBody>
          <a:bodyPr anchor="t">
            <a:normAutofit/>
          </a:bodyPr>
          <a:lstStyle/>
          <a:p>
            <a:pPr algn="r">
              <a:lnSpc>
                <a:spcPct val="150000"/>
              </a:lnSpc>
            </a:pPr>
            <a:r>
              <a:rPr lang="fa-IR" sz="1600" dirty="0">
                <a:cs typeface="B Esfehan" panose="00000700000000000000" pitchFamily="2" charset="-78"/>
              </a:rPr>
              <a:t>در </a:t>
            </a:r>
            <a:r>
              <a:rPr lang="fa-IR" sz="1600" dirty="0">
                <a:solidFill>
                  <a:schemeClr val="accent6">
                    <a:lumMod val="50000"/>
                  </a:schemeClr>
                </a:solidFill>
                <a:cs typeface="B Esfehan" panose="00000700000000000000" pitchFamily="2" charset="-78"/>
              </a:rPr>
              <a:t>قسمت فهرست همکاران پیشنهادی</a:t>
            </a:r>
            <a:r>
              <a:rPr lang="fa-IR" sz="1600" dirty="0">
                <a:cs typeface="B Esfehan" panose="00000700000000000000" pitchFamily="2" charset="-78"/>
              </a:rPr>
              <a:t>،اگر پیشنهاد بصورت گروهی می باشد،نام افراد دیگر گروه از این قسمت اضافه میگردد،توجه کنید که افراد دیگر گروه هم باید در سامانه ثبت نام شده بوده تا نام آنها قابل رویت و اضافه شدن باشد.</a:t>
            </a:r>
            <a:br>
              <a:rPr lang="fa-IR" sz="1600" dirty="0">
                <a:cs typeface="B Esfehan" panose="00000700000000000000" pitchFamily="2" charset="-78"/>
              </a:rPr>
            </a:br>
            <a:r>
              <a:rPr lang="fa-IR" sz="1600" dirty="0">
                <a:cs typeface="B Esfehan" panose="00000700000000000000" pitchFamily="2" charset="-78"/>
              </a:rPr>
              <a:t>در </a:t>
            </a:r>
            <a:r>
              <a:rPr lang="fa-IR" sz="1600" dirty="0">
                <a:solidFill>
                  <a:schemeClr val="accent6">
                    <a:lumMod val="50000"/>
                  </a:schemeClr>
                </a:solidFill>
                <a:cs typeface="B Esfehan" panose="00000700000000000000" pitchFamily="2" charset="-78"/>
              </a:rPr>
              <a:t>قسمت پیوست </a:t>
            </a:r>
            <a:r>
              <a:rPr lang="fa-IR" sz="1600" dirty="0">
                <a:cs typeface="B Esfehan" panose="00000700000000000000" pitchFamily="2" charset="-78"/>
              </a:rPr>
              <a:t>فایلهای مرتبط با پیشنهاد بارگذاری شود.</a:t>
            </a:r>
            <a:br>
              <a:rPr lang="fa-IR" sz="1600" dirty="0">
                <a:cs typeface="B Esfehan" panose="00000700000000000000" pitchFamily="2" charset="-78"/>
              </a:rPr>
            </a:br>
            <a:r>
              <a:rPr lang="fa-IR" sz="1600" dirty="0">
                <a:cs typeface="B Esfehan" panose="00000700000000000000" pitchFamily="2" charset="-78"/>
              </a:rPr>
              <a:t>در </a:t>
            </a:r>
            <a:r>
              <a:rPr lang="fa-IR" sz="1600" dirty="0">
                <a:solidFill>
                  <a:schemeClr val="accent6">
                    <a:lumMod val="50000"/>
                  </a:schemeClr>
                </a:solidFill>
                <a:cs typeface="B Esfehan" panose="00000700000000000000" pitchFamily="2" charset="-78"/>
              </a:rPr>
              <a:t>قسمت لیست داوران </a:t>
            </a:r>
            <a:r>
              <a:rPr lang="fa-IR" sz="1600" dirty="0">
                <a:cs typeface="B Esfehan" panose="00000700000000000000" pitchFamily="2" charset="-78"/>
              </a:rPr>
              <a:t>پیشنهادی نیاز نیست چیزی اضافه گردد.</a:t>
            </a:r>
            <a:br>
              <a:rPr lang="fa-IR" sz="1600" dirty="0">
                <a:cs typeface="B Esfehan" panose="00000700000000000000" pitchFamily="2" charset="-78"/>
              </a:rPr>
            </a:br>
            <a:r>
              <a:rPr lang="fa-IR" sz="1600" dirty="0">
                <a:cs typeface="B Esfehan" panose="00000700000000000000" pitchFamily="2" charset="-78"/>
              </a:rPr>
              <a:t>پس از تکمیل همه یموارد که گفته شد درصورت قطعیت ثبت نهایی را انجام دهید و درصورت عدم قطعیت اقدام به ثبت موقت نمایید. </a:t>
            </a:r>
          </a:p>
        </p:txBody>
      </p:sp>
      <p:pic>
        <p:nvPicPr>
          <p:cNvPr id="5" name="Picture 4">
            <a:extLst>
              <a:ext uri="{FF2B5EF4-FFF2-40B4-BE49-F238E27FC236}">
                <a16:creationId xmlns:a16="http://schemas.microsoft.com/office/drawing/2014/main" id="{08F0A345-7FBC-49D6-9D91-E44529382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962" y="133350"/>
            <a:ext cx="9029700" cy="3510803"/>
          </a:xfrm>
          <a:prstGeom prst="rect">
            <a:avLst/>
          </a:prstGeom>
        </p:spPr>
      </p:pic>
    </p:spTree>
    <p:extLst>
      <p:ext uri="{BB962C8B-B14F-4D97-AF65-F5344CB8AC3E}">
        <p14:creationId xmlns:p14="http://schemas.microsoft.com/office/powerpoint/2010/main" val="393226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476</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وارد سامانه نظام پیشنهادات شده و از قسمت ثبت نام،اقدام به ثبت نام و دریافت کلمه ی عبور کرده و پس از آن وارد سامانه شوید.</vt:lpstr>
      <vt:lpstr>برای ثبت پیشنهاد در سامانه مطابق عکس بالا روی آیکون ثبت جدید کلیک کنید</vt:lpstr>
      <vt:lpstr>تعهد نامه را مطالعه و درصورت قبول تیک تایید میکنم را زده و روی دکمه ی تایید و ادامه کلیک کنید</vt:lpstr>
      <vt:lpstr>در قسمت بالایی فرم کشوی دبیرخانه را باز کرده و دانشگاه علوم پزشکی خور را انتخاب میکنیم سپس از قسمت محور پیشنهادی محور پیشنهادمان را طبق عکس بالا انتخاب میکنیم و درنهایت نوع پیشنهاد خود راهم از کشوی نوع پیشنهاد مشخص می کنیم.  </vt:lpstr>
      <vt:lpstr>حال در قسمت عنوان،عنوان پیشنهاد خور را بصورت کامل و گویا درج مینماییم  در قسمت خلاصه پیشنهاد خلاصه ای از پیشنهاد خود بصورتی ثبت میکنیم که خواننده با خواندن آن بتواند متوجه ی موضوع پیشنهاد شده و دید کلی به مخاطب بدهد. از قسمت تاثیر حاصل از اجرا یکی از آیتم ها را با توجه به پیشنهاد خود انتخاب می کنیم.</vt:lpstr>
      <vt:lpstr>در قسمت شرح تفضیلی موارد خواشته شده را مطابق عکس تکمیل می کنیم: اشکالات و معایب فعلی:مشکلات و معایبی که منجربه شکل گیری پیشنهاد شده را در این قسمت بصورت کامل ثبت کنید. روش پیشنهادی:در این قسمت پیشنهاد خود را بصورت کامل با ارائه ی کامل راهکار و نقشه راه و ذکر روندها ثبت نمایید. مزایای روش پیشنهادی:مزیت های روش پیشنهادی را بصورت کامل بیان کنید. امکانات مورد نیاز:امکاناتی که برای اجرای پیشنهاد نیاز می باشد اعم از تجهیزات،نیروی انسانی،فضای فیزیکی و ...را در این قسمت بصورت کامل عنوان کنید. محور پیشنهاد:محور پیشنهاد خود را براساس محور پیشنهادی که قبلا مشخص کرده بودید(طبق اسلایدهای قبلی) اینجا بصورت کامل درج نمایید.    </vt:lpstr>
      <vt:lpstr>در قسمت مشخصات تماس موارد خواسته شده مطابق عکس بالا،تکمیل گردد. از کشوی دانشگاه نام دانشگاه خود را انتخاب و محل خدمت خود را مشخص کنید تکمیل موارد ستاره دار (*) الزامی است</vt:lpstr>
      <vt:lpstr>در قسمت فهرست همکاران پیشنهادی،اگر پیشنهاد بصورت گروهی می باشد،نام افراد دیگر گروه از این قسمت اضافه میگردد،توجه کنید که افراد دیگر گروه هم باید در سامانه ثبت نام شده بوده تا نام آنها قابل رویت و اضافه شدن باشد. در قسمت پیوست فایلهای مرتبط با پیشنهاد بارگذاری شود. در قسمت لیست داوران پیشنهادی نیاز نیست چیزی اضافه گردد. پس از تکمیل همه یموارد که گفته شد درصورت قطعیت ثبت نهایی را انجام دهید و درصورت عدم قطعیت اقدام به ثبت موقت نمایید.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سامانه ثبت پیشنهادات </dc:title>
  <dc:creator>nilofar khalili</dc:creator>
  <cp:lastModifiedBy>nilofar khalili</cp:lastModifiedBy>
  <cp:revision>9</cp:revision>
  <dcterms:created xsi:type="dcterms:W3CDTF">2025-07-16T04:29:38Z</dcterms:created>
  <dcterms:modified xsi:type="dcterms:W3CDTF">2025-07-16T06:32:38Z</dcterms:modified>
</cp:coreProperties>
</file>